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sldIdLst>
    <p:sldId id="256" r:id="rId2"/>
    <p:sldId id="257" r:id="rId3"/>
    <p:sldId id="266" r:id="rId4"/>
    <p:sldId id="271" r:id="rId5"/>
    <p:sldId id="269" r:id="rId6"/>
    <p:sldId id="264" r:id="rId7"/>
    <p:sldId id="272" r:id="rId8"/>
    <p:sldId id="267" r:id="rId9"/>
    <p:sldId id="268" r:id="rId10"/>
    <p:sldId id="270" r:id="rId11"/>
    <p:sldId id="273"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DE00"/>
    <a:srgbClr val="CC3399"/>
    <a:srgbClr val="CC0099"/>
    <a:srgbClr val="33CC33"/>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28" autoAdjust="0"/>
  </p:normalViewPr>
  <p:slideViewPr>
    <p:cSldViewPr>
      <p:cViewPr varScale="1">
        <p:scale>
          <a:sx n="70" d="100"/>
          <a:sy n="70" d="100"/>
        </p:scale>
        <p:origin x="-1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pPr>
              <a:defRPr/>
            </a:pPr>
            <a:endParaRPr lang="en-US"/>
          </a:p>
        </p:txBody>
      </p:sp>
      <p:sp>
        <p:nvSpPr>
          <p:cNvPr id="17" name="Footer Placeholder 16"/>
          <p:cNvSpPr>
            <a:spLocks noGrp="1"/>
          </p:cNvSpPr>
          <p:nvPr>
            <p:ph type="ftr" sz="quarter" idx="11"/>
          </p:nvPr>
        </p:nvSpPr>
        <p:spPr/>
        <p:txBody>
          <a:bodyPr/>
          <a:lstStyle/>
          <a:p>
            <a:pPr>
              <a:defRPr/>
            </a:pPr>
            <a:endParaRPr lang="en-US"/>
          </a:p>
        </p:txBody>
      </p:sp>
      <p:sp>
        <p:nvSpPr>
          <p:cNvPr id="29" name="Slide Number Placeholder 28"/>
          <p:cNvSpPr>
            <a:spLocks noGrp="1"/>
          </p:cNvSpPr>
          <p:nvPr>
            <p:ph type="sldNum" sz="quarter" idx="12"/>
          </p:nvPr>
        </p:nvSpPr>
        <p:spPr/>
        <p:txBody>
          <a:bodyPr/>
          <a:lstStyle/>
          <a:p>
            <a:pPr>
              <a:defRPr/>
            </a:pPr>
            <a:fld id="{56C1777E-AAEA-4B6B-84F8-645922D787D4}" type="slidenum">
              <a:rPr lang="en-US" smtClean="0"/>
              <a:pPr>
                <a:defRPr/>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transition advClick="0" advTm="10000">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B1656AA-71B5-46B1-BBA1-02A08A47894A}" type="slidenum">
              <a:rPr lang="en-US" smtClean="0"/>
              <a:pPr>
                <a:defRPr/>
              </a:pPr>
              <a:t>‹#›</a:t>
            </a:fld>
            <a:endParaRPr lang="en-US"/>
          </a:p>
        </p:txBody>
      </p:sp>
    </p:spTree>
  </p:cSld>
  <p:clrMapOvr>
    <a:masterClrMapping/>
  </p:clrMapOvr>
  <p:transition advClick="0" advTm="10000">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3D59030-CFC8-4507-B1E0-A942AD049176}" type="slidenum">
              <a:rPr lang="en-US" smtClean="0"/>
              <a:pPr>
                <a:defRPr/>
              </a:pPr>
              <a:t>‹#›</a:t>
            </a:fld>
            <a:endParaRPr lang="en-US"/>
          </a:p>
        </p:txBody>
      </p:sp>
    </p:spTree>
  </p:cSld>
  <p:clrMapOvr>
    <a:masterClrMapping/>
  </p:clrMapOvr>
  <p:transition advClick="0" advTm="10000">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628D7430-4829-4F9C-AF12-DA121924E438}" type="slidenum">
              <a:rPr lang="en-US" smtClean="0"/>
              <a:pPr>
                <a:defRPr/>
              </a:pPr>
              <a:t>‹#›</a:t>
            </a:fld>
            <a:endParaRPr lang="en-US"/>
          </a:p>
        </p:txBody>
      </p:sp>
    </p:spTree>
  </p:cSld>
  <p:clrMapOvr>
    <a:masterClrMapping/>
  </p:clrMapOvr>
  <p:transition advClick="0" advTm="10000">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7924800" y="6416675"/>
            <a:ext cx="762000" cy="365125"/>
          </a:xfrm>
        </p:spPr>
        <p:txBody>
          <a:bodyPr/>
          <a:lstStyle/>
          <a:p>
            <a:pPr>
              <a:defRPr/>
            </a:pPr>
            <a:fld id="{66609603-4FCB-4ED4-BE18-4DF56A348870}" type="slidenum">
              <a:rPr lang="en-US" smtClean="0"/>
              <a:pPr>
                <a:defRPr/>
              </a:pPr>
              <a:t>‹#›</a:t>
            </a:fld>
            <a:endParaRPr lang="en-US"/>
          </a:p>
        </p:txBody>
      </p:sp>
    </p:spTree>
  </p:cSld>
  <p:clrMapOvr>
    <a:overrideClrMapping bg1="dk1" tx1="lt1" bg2="dk2" tx2="lt2" accent1="accent1" accent2="accent2" accent3="accent3" accent4="accent4" accent5="accent5" accent6="accent6" hlink="hlink" folHlink="folHlink"/>
  </p:clrMapOvr>
  <p:transition advClick="0" advTm="10000">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2F55D140-1530-477A-9103-9F8230B5751B}" type="slidenum">
              <a:rPr lang="en-US" smtClean="0"/>
              <a:pPr>
                <a:defRPr/>
              </a:pPr>
              <a:t>‹#›</a:t>
            </a:fld>
            <a:endParaRPr lang="en-US"/>
          </a:p>
        </p:txBody>
      </p:sp>
    </p:spTree>
  </p:cSld>
  <p:clrMapOvr>
    <a:masterClrMapping/>
  </p:clrMapOvr>
  <p:transition advClick="0" advTm="10000">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A8E36EFC-5242-4CC5-8C8E-D7ABF05553EE}" type="slidenum">
              <a:rPr lang="en-US" smtClean="0"/>
              <a:pPr>
                <a:defRPr/>
              </a:pPr>
              <a:t>‹#›</a:t>
            </a:fld>
            <a:endParaRPr lang="en-US"/>
          </a:p>
        </p:txBody>
      </p:sp>
    </p:spTree>
  </p:cSld>
  <p:clrMapOvr>
    <a:masterClrMapping/>
  </p:clrMapOvr>
  <p:transition advClick="0" advTm="10000">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D244021-9AA4-4FD1-BF47-FBDD0688B59A}" type="slidenum">
              <a:rPr lang="en-US" smtClean="0"/>
              <a:pPr>
                <a:defRPr/>
              </a:pPr>
              <a:t>‹#›</a:t>
            </a:fld>
            <a:endParaRPr lang="en-US"/>
          </a:p>
        </p:txBody>
      </p:sp>
    </p:spTree>
  </p:cSld>
  <p:clrMapOvr>
    <a:masterClrMapping/>
  </p:clrMapOvr>
  <p:transition advClick="0" advTm="10000">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766473E3-BAA7-403C-9DC5-EC2874A11700}" type="slidenum">
              <a:rPr lang="en-US" smtClean="0"/>
              <a:pPr>
                <a:defRPr/>
              </a:pPr>
              <a:t>‹#›</a:t>
            </a:fld>
            <a:endParaRPr lang="en-US"/>
          </a:p>
        </p:txBody>
      </p:sp>
    </p:spTree>
  </p:cSld>
  <p:clrMapOvr>
    <a:masterClrMapping/>
  </p:clrMapOvr>
  <p:transition advClick="0" advTm="10000">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538B4E8-BC42-4496-8511-D0B797FC25B1}" type="slidenum">
              <a:rPr lang="en-US" smtClean="0"/>
              <a:pPr>
                <a:defRPr/>
              </a:pPr>
              <a:t>‹#›</a:t>
            </a:fld>
            <a:endParaRPr lang="en-US"/>
          </a:p>
        </p:txBody>
      </p:sp>
    </p:spTree>
  </p:cSld>
  <p:clrMapOvr>
    <a:masterClrMapping/>
  </p:clrMapOvr>
  <p:transition advClick="0" advTm="10000">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1C96321-7830-42A5-921B-618A8003EF6E}" type="slidenum">
              <a:rPr lang="en-US" smtClean="0"/>
              <a:pPr>
                <a:defRPr/>
              </a:pPr>
              <a:t>‹#›</a:t>
            </a:fld>
            <a:endParaRPr lang="en-US"/>
          </a:p>
        </p:txBody>
      </p:sp>
    </p:spTree>
  </p:cSld>
  <p:clrMapOvr>
    <a:masterClrMapping/>
  </p:clrMapOvr>
  <p:transition advClick="0" advTm="10000">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1A11E9DE-5FDA-4988-8281-2B707A6F5816}" type="slidenum">
              <a:rPr lang="en-US" smtClean="0"/>
              <a:pPr>
                <a:defRPr/>
              </a:pPr>
              <a:t>‹#›</a:t>
            </a:fld>
            <a:endParaRPr lang="en-US"/>
          </a:p>
        </p:txBody>
      </p:sp>
    </p:spTree>
  </p:cSld>
  <p:clrMap bg1="dk1" tx1="lt1" bg2="dk2"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advClick="0" advTm="10000">
    <p:dissolve/>
  </p:transition>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5800" y="3276600"/>
            <a:ext cx="7965830" cy="762000"/>
          </a:xfrm>
        </p:spPr>
        <p:txBody>
          <a:bodyPr/>
          <a:lstStyle/>
          <a:p>
            <a:pPr algn="ctr" eaLnBrk="1" hangingPunct="1"/>
            <a:r>
              <a:rPr lang="en-US" sz="4800" dirty="0" smtClean="0">
                <a:solidFill>
                  <a:srgbClr val="FF0000"/>
                </a:solidFill>
              </a:rPr>
              <a:t>Disaster</a:t>
            </a:r>
          </a:p>
        </p:txBody>
      </p:sp>
      <p:sp>
        <p:nvSpPr>
          <p:cNvPr id="4" name="Subtitle 3"/>
          <p:cNvSpPr>
            <a:spLocks noGrp="1"/>
          </p:cNvSpPr>
          <p:nvPr>
            <p:ph type="subTitle" idx="1"/>
          </p:nvPr>
        </p:nvSpPr>
        <p:spPr>
          <a:xfrm>
            <a:off x="914400" y="5349240"/>
            <a:ext cx="7772400" cy="1508760"/>
          </a:xfrm>
        </p:spPr>
        <p:txBody>
          <a:bodyPr/>
          <a:lstStyle/>
          <a:p>
            <a:r>
              <a:rPr lang="en-US" dirty="0" smtClean="0">
                <a:solidFill>
                  <a:srgbClr val="FFFF00"/>
                </a:solidFill>
              </a:rPr>
              <a:t>Tom George</a:t>
            </a:r>
          </a:p>
          <a:p>
            <a:r>
              <a:rPr lang="en-US" dirty="0" smtClean="0">
                <a:solidFill>
                  <a:srgbClr val="FFFF00"/>
                </a:solidFill>
              </a:rPr>
              <a:t>Unit  Portfolio Presentation</a:t>
            </a:r>
            <a:endParaRPr lang="en-US" dirty="0">
              <a:solidFill>
                <a:srgbClr val="FFFF00"/>
              </a:solidFill>
            </a:endParaRPr>
          </a:p>
        </p:txBody>
      </p:sp>
      <p:pic>
        <p:nvPicPr>
          <p:cNvPr id="14338" name="Picture 2" descr="C:\Documents and Settings\TGEORGE\Local Settings\Temporary Internet Files\Content.IE5\HMBZHUOW\MC900437224[1].jpg"/>
          <p:cNvPicPr>
            <a:picLocks noChangeAspect="1" noChangeArrowheads="1"/>
          </p:cNvPicPr>
          <p:nvPr/>
        </p:nvPicPr>
        <p:blipFill>
          <a:blip r:embed="rId2" cstate="print"/>
          <a:srcRect/>
          <a:stretch>
            <a:fillRect/>
          </a:stretch>
        </p:blipFill>
        <p:spPr bwMode="auto">
          <a:xfrm>
            <a:off x="3200400" y="457200"/>
            <a:ext cx="2895600" cy="2892845"/>
          </a:xfrm>
          <a:prstGeom prst="rect">
            <a:avLst/>
          </a:prstGeom>
          <a:noFill/>
        </p:spPr>
      </p:pic>
    </p:spTree>
  </p:cSld>
  <p:clrMapOvr>
    <a:masterClrMapping/>
  </p:clrMapOvr>
  <p:transition advClick="0" advTm="1000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Request for Feedback</a:t>
            </a:r>
          </a:p>
        </p:txBody>
      </p:sp>
      <p:sp>
        <p:nvSpPr>
          <p:cNvPr id="10243" name="Rectangle 3"/>
          <p:cNvSpPr>
            <a:spLocks noGrp="1" noChangeArrowheads="1"/>
          </p:cNvSpPr>
          <p:nvPr>
            <p:ph idx="1"/>
          </p:nvPr>
        </p:nvSpPr>
        <p:spPr/>
        <p:txBody>
          <a:bodyPr/>
          <a:lstStyle/>
          <a:p>
            <a:pPr eaLnBrk="1" hangingPunct="1">
              <a:buClr>
                <a:schemeClr val="bg1"/>
              </a:buClr>
            </a:pPr>
            <a:r>
              <a:rPr lang="en-US" dirty="0" smtClean="0">
                <a:solidFill>
                  <a:srgbClr val="FFFF00"/>
                </a:solidFill>
              </a:rPr>
              <a:t>How do I fit in a component where students create a plan for their family that encompasses man-made and natural disasters?</a:t>
            </a:r>
          </a:p>
          <a:p>
            <a:pPr eaLnBrk="1" hangingPunct="1">
              <a:buNone/>
            </a:pPr>
            <a:endParaRPr lang="en-US" dirty="0" smtClean="0"/>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to="" calcmode="lin" valueType="num">
                                      <p:cBhvr>
                                        <p:cTn id="7" dur="1" fill="hold"/>
                                        <p:tgtEl>
                                          <p:spTgt spid="1024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Works Cited</a:t>
            </a:r>
            <a:endParaRPr lang="en-US" dirty="0"/>
          </a:p>
        </p:txBody>
      </p:sp>
      <p:sp>
        <p:nvSpPr>
          <p:cNvPr id="3" name="Content Placeholder 2"/>
          <p:cNvSpPr>
            <a:spLocks noGrp="1"/>
          </p:cNvSpPr>
          <p:nvPr>
            <p:ph idx="1"/>
          </p:nvPr>
        </p:nvSpPr>
        <p:spPr/>
        <p:txBody>
          <a:bodyPr/>
          <a:lstStyle/>
          <a:p>
            <a:pPr>
              <a:buClr>
                <a:schemeClr val="bg1"/>
              </a:buClr>
            </a:pPr>
            <a:r>
              <a:rPr lang="en-US" dirty="0" smtClean="0">
                <a:solidFill>
                  <a:srgbClr val="FFFF00"/>
                </a:solidFill>
              </a:rPr>
              <a:t>None at this time</a:t>
            </a:r>
          </a:p>
          <a:p>
            <a:pPr lvl="1">
              <a:buNone/>
            </a:pPr>
            <a:endParaRPr lang="en-US" dirty="0" smtClean="0"/>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eaLnBrk="1" hangingPunct="1"/>
            <a:r>
              <a:rPr lang="en-US" dirty="0" smtClean="0"/>
              <a:t>Unit Summary</a:t>
            </a:r>
            <a:endParaRPr lang="en-US" sz="4000" dirty="0" smtClean="0"/>
          </a:p>
        </p:txBody>
      </p:sp>
      <p:sp>
        <p:nvSpPr>
          <p:cNvPr id="5125" name="Rectangle 15"/>
          <p:cNvSpPr>
            <a:spLocks noGrp="1" noChangeArrowheads="1"/>
          </p:cNvSpPr>
          <p:nvPr>
            <p:ph idx="1"/>
          </p:nvPr>
        </p:nvSpPr>
        <p:spPr>
          <a:xfrm>
            <a:off x="1143000" y="1676400"/>
            <a:ext cx="7162800" cy="4530725"/>
          </a:xfrm>
          <a:noFill/>
        </p:spPr>
        <p:txBody>
          <a:bodyPr>
            <a:normAutofit lnSpcReduction="10000"/>
          </a:bodyPr>
          <a:lstStyle/>
          <a:p>
            <a:pPr marL="0" indent="0">
              <a:lnSpc>
                <a:spcPct val="90000"/>
              </a:lnSpc>
              <a:buNone/>
            </a:pPr>
            <a:r>
              <a:rPr lang="en-US" sz="2800" dirty="0" smtClean="0">
                <a:solidFill>
                  <a:srgbClr val="FFFF00"/>
                </a:solidFill>
              </a:rPr>
              <a:t>This unit will focus on using knowledge gained during the weather module to understand what natural disasters we may face, and dive deeply into what our choices are in how we prepare for and react to these disasters.  Students will create a video that could be used as a public service announcement regarding a natural disaster or a digital report, and portray key players in the federal and state disaster management agencies reacting to a real-life scenario.</a:t>
            </a:r>
          </a:p>
        </p:txBody>
      </p:sp>
      <p:sp>
        <p:nvSpPr>
          <p:cNvPr id="5123" name="Rectangle 5"/>
          <p:cNvSpPr>
            <a:spLocks noChangeArrowheads="1"/>
          </p:cNvSpPr>
          <p:nvPr/>
        </p:nvSpPr>
        <p:spPr bwMode="auto">
          <a:xfrm>
            <a:off x="3746500" y="1219200"/>
            <a:ext cx="2801938" cy="4876800"/>
          </a:xfrm>
          <a:prstGeom prst="rect">
            <a:avLst/>
          </a:prstGeom>
          <a:noFill/>
          <a:ln w="9525">
            <a:noFill/>
            <a:miter lim="800000"/>
            <a:headEnd/>
            <a:tailEnd/>
          </a:ln>
        </p:spPr>
        <p:txBody>
          <a:bodyPr/>
          <a:lstStyle/>
          <a:p>
            <a:pPr marL="342900" indent="-342900" algn="ctr">
              <a:spcBef>
                <a:spcPct val="20000"/>
              </a:spcBef>
            </a:pPr>
            <a:endParaRPr lang="en-US" sz="2000">
              <a:solidFill>
                <a:schemeClr val="tx2"/>
              </a:solidFill>
              <a:latin typeface="Garamond" pitchFamily="18" charset="0"/>
            </a:endParaRPr>
          </a:p>
        </p:txBody>
      </p:sp>
      <p:sp>
        <p:nvSpPr>
          <p:cNvPr id="5124" name="Rectangle 9"/>
          <p:cNvSpPr>
            <a:spLocks noChangeArrowheads="1"/>
          </p:cNvSpPr>
          <p:nvPr/>
        </p:nvSpPr>
        <p:spPr bwMode="auto">
          <a:xfrm>
            <a:off x="6565900" y="1219200"/>
            <a:ext cx="2667000" cy="4876800"/>
          </a:xfrm>
          <a:prstGeom prst="rect">
            <a:avLst/>
          </a:prstGeom>
          <a:noFill/>
          <a:ln w="9525">
            <a:noFill/>
            <a:miter lim="800000"/>
            <a:headEnd/>
            <a:tailEnd/>
          </a:ln>
        </p:spPr>
        <p:txBody>
          <a:bodyPr/>
          <a:lstStyle/>
          <a:p>
            <a:pPr marL="342900" indent="-342900" algn="ctr">
              <a:spcBef>
                <a:spcPct val="20000"/>
              </a:spcBef>
            </a:pPr>
            <a:endParaRPr lang="en-US" sz="2000" b="1">
              <a:solidFill>
                <a:schemeClr val="tx2"/>
              </a:solidFill>
              <a:latin typeface="Garamond" pitchFamily="18" charset="0"/>
            </a:endParaRP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125">
                                            <p:txEl>
                                              <p:pRg st="0" end="0"/>
                                            </p:txEl>
                                          </p:spTgt>
                                        </p:tgtEl>
                                        <p:attrNameLst>
                                          <p:attrName>style.visibility</p:attrName>
                                        </p:attrNameLst>
                                      </p:cBhvr>
                                      <p:to>
                                        <p:strVal val="visible"/>
                                      </p:to>
                                    </p:set>
                                    <p:anim to="" calcmode="lin" valueType="num">
                                      <p:cBhvr>
                                        <p:cTn id="7" dur="1" fill="hold"/>
                                        <p:tgtEl>
                                          <p:spTgt spid="512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eaLnBrk="1" hangingPunct="1"/>
            <a:r>
              <a:rPr lang="en-US" dirty="0" smtClean="0"/>
              <a:t>Curriculum-Framing Questions</a:t>
            </a:r>
          </a:p>
        </p:txBody>
      </p:sp>
      <p:sp>
        <p:nvSpPr>
          <p:cNvPr id="6147" name="Rectangle 3"/>
          <p:cNvSpPr>
            <a:spLocks noGrp="1" noChangeArrowheads="1"/>
          </p:cNvSpPr>
          <p:nvPr>
            <p:ph idx="1"/>
          </p:nvPr>
        </p:nvSpPr>
        <p:spPr/>
        <p:txBody>
          <a:bodyPr>
            <a:normAutofit fontScale="92500"/>
          </a:bodyPr>
          <a:lstStyle/>
          <a:p>
            <a:pPr>
              <a:buClr>
                <a:schemeClr val="bg1"/>
              </a:buClr>
              <a:buNone/>
            </a:pPr>
            <a:r>
              <a:rPr lang="en-US" sz="4100" b="1" dirty="0" smtClean="0">
                <a:solidFill>
                  <a:srgbClr val="FFFF00"/>
                </a:solidFill>
              </a:rPr>
              <a:t>Essential Question </a:t>
            </a:r>
            <a:r>
              <a:rPr lang="en-US" sz="2800" b="1" dirty="0" smtClean="0">
                <a:solidFill>
                  <a:srgbClr val="FFFF00"/>
                </a:solidFill>
              </a:rPr>
              <a:t/>
            </a:r>
            <a:br>
              <a:rPr lang="en-US" sz="2800" b="1" dirty="0" smtClean="0">
                <a:solidFill>
                  <a:srgbClr val="FFFF00"/>
                </a:solidFill>
              </a:rPr>
            </a:br>
            <a:r>
              <a:rPr lang="en-US" sz="2400" dirty="0" smtClean="0">
                <a:solidFill>
                  <a:srgbClr val="FFFF00"/>
                </a:solidFill>
              </a:rPr>
              <a:t> Are you prepared?</a:t>
            </a:r>
          </a:p>
          <a:p>
            <a:pPr>
              <a:buNone/>
            </a:pPr>
            <a:endParaRPr lang="en-US" sz="2400" dirty="0" smtClean="0">
              <a:solidFill>
                <a:srgbClr val="FFFF00"/>
              </a:solidFill>
            </a:endParaRPr>
          </a:p>
          <a:p>
            <a:pPr>
              <a:buClr>
                <a:schemeClr val="bg1"/>
              </a:buClr>
              <a:buNone/>
            </a:pPr>
            <a:r>
              <a:rPr lang="en-US" sz="4100" b="1" dirty="0" smtClean="0">
                <a:solidFill>
                  <a:srgbClr val="FFFF00"/>
                </a:solidFill>
              </a:rPr>
              <a:t>Unit Questions</a:t>
            </a:r>
          </a:p>
          <a:p>
            <a:pPr>
              <a:buClr>
                <a:schemeClr val="bg1"/>
              </a:buClr>
              <a:buNone/>
            </a:pPr>
            <a:r>
              <a:rPr lang="en-US" sz="2000" dirty="0" smtClean="0">
                <a:solidFill>
                  <a:srgbClr val="FFFF00"/>
                </a:solidFill>
              </a:rPr>
              <a:t>	</a:t>
            </a:r>
            <a:r>
              <a:rPr lang="en-US" sz="2400" dirty="0" smtClean="0">
                <a:solidFill>
                  <a:srgbClr val="FFFF00"/>
                </a:solidFill>
              </a:rPr>
              <a:t>Why do we care about the weather and natural disasters?</a:t>
            </a:r>
          </a:p>
          <a:p>
            <a:pPr>
              <a:buClr>
                <a:schemeClr val="bg1"/>
              </a:buClr>
              <a:buNone/>
            </a:pPr>
            <a:r>
              <a:rPr lang="en-US" sz="2400" dirty="0" smtClean="0">
                <a:solidFill>
                  <a:srgbClr val="FFFF00"/>
                </a:solidFill>
              </a:rPr>
              <a:t>	What weather and natural disasters do we need to worry about? </a:t>
            </a:r>
          </a:p>
          <a:p>
            <a:pPr>
              <a:buClr>
                <a:schemeClr val="bg1"/>
              </a:buClr>
              <a:buNone/>
            </a:pPr>
            <a:r>
              <a:rPr lang="en-US" sz="2400" dirty="0" smtClean="0">
                <a:solidFill>
                  <a:srgbClr val="FFFF00"/>
                </a:solidFill>
              </a:rPr>
              <a:t>	Where in the world do they have that kind of weather and natural disasters?</a:t>
            </a:r>
          </a:p>
          <a:p>
            <a:pPr>
              <a:buClr>
                <a:schemeClr val="bg1"/>
              </a:buClr>
              <a:buNone/>
            </a:pPr>
            <a:r>
              <a:rPr lang="en-US" sz="2400" dirty="0" smtClean="0">
                <a:solidFill>
                  <a:srgbClr val="FFFF00"/>
                </a:solidFill>
              </a:rPr>
              <a:t>	How do they deal with that weather and natural disasters?</a:t>
            </a:r>
            <a:endParaRPr lang="en-US" sz="3600" dirty="0" smtClean="0">
              <a:solidFill>
                <a:srgbClr val="FFFF00"/>
              </a:solidFill>
            </a:endParaRPr>
          </a:p>
          <a:p>
            <a:pPr>
              <a:buNone/>
            </a:pPr>
            <a:endParaRPr lang="en-US" sz="2400" b="1" dirty="0" smtClean="0">
              <a:solidFill>
                <a:srgbClr val="FFFF00"/>
              </a:solidFill>
            </a:endParaRP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147">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6147">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6147">
                                            <p:txEl>
                                              <p:pRg st="4" end="4"/>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6147">
                                            <p:txEl>
                                              <p:pRg st="5" end="5"/>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Curriculum Framing Questions</a:t>
            </a:r>
            <a:endParaRPr lang="en-US" dirty="0"/>
          </a:p>
        </p:txBody>
      </p:sp>
      <p:sp>
        <p:nvSpPr>
          <p:cNvPr id="3" name="Content Placeholder 2"/>
          <p:cNvSpPr>
            <a:spLocks noGrp="1"/>
          </p:cNvSpPr>
          <p:nvPr>
            <p:ph idx="1"/>
          </p:nvPr>
        </p:nvSpPr>
        <p:spPr>
          <a:xfrm>
            <a:off x="914400" y="1447800"/>
            <a:ext cx="7772400" cy="4572000"/>
          </a:xfrm>
        </p:spPr>
        <p:txBody>
          <a:bodyPr>
            <a:normAutofit/>
          </a:bodyPr>
          <a:lstStyle/>
          <a:p>
            <a:pPr>
              <a:buNone/>
            </a:pPr>
            <a:r>
              <a:rPr lang="en-US" sz="3800" b="1" dirty="0" smtClean="0">
                <a:solidFill>
                  <a:srgbClr val="FFFF00"/>
                </a:solidFill>
              </a:rPr>
              <a:t>Content Questions</a:t>
            </a:r>
          </a:p>
          <a:p>
            <a:pPr>
              <a:buNone/>
            </a:pPr>
            <a:endParaRPr lang="en-US" sz="1800" b="1" dirty="0" smtClean="0">
              <a:solidFill>
                <a:srgbClr val="FFFF00"/>
              </a:solidFill>
            </a:endParaRPr>
          </a:p>
          <a:p>
            <a:pPr lvl="0">
              <a:buClr>
                <a:schemeClr val="bg1"/>
              </a:buClr>
              <a:buNone/>
            </a:pPr>
            <a:r>
              <a:rPr lang="en-US" sz="2200" dirty="0" smtClean="0">
                <a:solidFill>
                  <a:srgbClr val="FFFF00"/>
                </a:solidFill>
              </a:rPr>
              <a:t>What weather and natural disasters do we need to worry about here? </a:t>
            </a:r>
          </a:p>
          <a:p>
            <a:pPr lvl="0">
              <a:buClr>
                <a:schemeClr val="bg1"/>
              </a:buClr>
              <a:buNone/>
            </a:pPr>
            <a:r>
              <a:rPr lang="en-US" sz="2200" dirty="0" smtClean="0">
                <a:solidFill>
                  <a:srgbClr val="FFFF00"/>
                </a:solidFill>
              </a:rPr>
              <a:t>What weather and natural disasters have you experienced?</a:t>
            </a:r>
          </a:p>
          <a:p>
            <a:pPr lvl="0">
              <a:buClr>
                <a:schemeClr val="bg1"/>
              </a:buClr>
              <a:buNone/>
            </a:pPr>
            <a:r>
              <a:rPr lang="en-US" sz="2200" dirty="0" smtClean="0">
                <a:solidFill>
                  <a:srgbClr val="FFFF00"/>
                </a:solidFill>
              </a:rPr>
              <a:t>Who is responsible for saving us from the weather and natural disasters?  What agencies are established to do this? </a:t>
            </a:r>
          </a:p>
          <a:p>
            <a:pPr>
              <a:buClr>
                <a:schemeClr val="bg1"/>
              </a:buClr>
              <a:buNone/>
            </a:pPr>
            <a:r>
              <a:rPr lang="en-US" sz="2200" dirty="0" smtClean="0">
                <a:solidFill>
                  <a:srgbClr val="FFFF00"/>
                </a:solidFill>
              </a:rPr>
              <a:t>What can you do to prepare for severe weather and natural disasters?</a:t>
            </a:r>
            <a:endParaRPr lang="en-US" sz="2200" dirty="0">
              <a:solidFill>
                <a:srgbClr val="FFFF00"/>
              </a:solidFill>
            </a:endParaRP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to="" calcmode="lin" valueType="num">
                                      <p:cBhvr>
                                        <p:cTn id="11" dur="1" fill="hold"/>
                                        <p:tgtEl>
                                          <p:spTgt spid="3">
                                            <p:txEl>
                                              <p:pRg st="2" end="2"/>
                                            </p:txEl>
                                          </p:spTgt>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to="" calcmode="lin" valueType="num">
                                      <p:cBhvr>
                                        <p:cTn id="15" dur="1" fill="hold"/>
                                        <p:tgtEl>
                                          <p:spTgt spid="3">
                                            <p:txEl>
                                              <p:pRg st="3" end="3"/>
                                            </p:txEl>
                                          </p:spTgt>
                                        </p:tgtEl>
                                        <p:attrNameLst>
                                          <p:attrName/>
                                        </p:attrNameLst>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to="" calcmode="lin" valueType="num">
                                      <p:cBhvr>
                                        <p:cTn id="19" dur="1" fill="hold"/>
                                        <p:tgtEl>
                                          <p:spTgt spid="3">
                                            <p:txEl>
                                              <p:pRg st="4" end="4"/>
                                            </p:txEl>
                                          </p:spTgt>
                                        </p:tgtEl>
                                        <p:attrNameLst>
                                          <p:attrName/>
                                        </p:attrNameLst>
                                      </p:cBhvr>
                                    </p:anim>
                                  </p:childTnLst>
                                </p:cTn>
                              </p:par>
                            </p:childTnLst>
                          </p:cTn>
                        </p:par>
                        <p:par>
                          <p:cTn id="20" fill="hold">
                            <p:stCondLst>
                              <p:cond delay="0"/>
                            </p:stCondLst>
                            <p:childTnLst>
                              <p:par>
                                <p:cTn id="21" presetID="24" presetClass="entr" presetSubtype="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to="" calcmode="lin" valueType="num">
                                      <p:cBhvr>
                                        <p:cTn id="23" dur="1" fill="hold"/>
                                        <p:tgtEl>
                                          <p:spTgt spid="3">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0"/>
            <a:ext cx="8229600" cy="1143000"/>
          </a:xfrm>
        </p:spPr>
        <p:txBody>
          <a:bodyPr/>
          <a:lstStyle/>
          <a:p>
            <a:pPr algn="ctr" eaLnBrk="1" hangingPunct="1"/>
            <a:r>
              <a:rPr lang="en-US" dirty="0" smtClean="0"/>
              <a:t>Disaster Project</a:t>
            </a:r>
          </a:p>
        </p:txBody>
      </p:sp>
      <p:sp>
        <p:nvSpPr>
          <p:cNvPr id="7171" name="Rectangle 3"/>
          <p:cNvSpPr>
            <a:spLocks noGrp="1" noChangeArrowheads="1"/>
          </p:cNvSpPr>
          <p:nvPr>
            <p:ph idx="1"/>
          </p:nvPr>
        </p:nvSpPr>
        <p:spPr>
          <a:xfrm>
            <a:off x="228600" y="1066800"/>
            <a:ext cx="8915400" cy="1066800"/>
          </a:xfrm>
        </p:spPr>
        <p:txBody>
          <a:bodyPr/>
          <a:lstStyle/>
          <a:p>
            <a:pPr marL="0" indent="0" algn="ctr" eaLnBrk="1" hangingPunct="1">
              <a:buFontTx/>
              <a:buNone/>
              <a:tabLst>
                <a:tab pos="344488" algn="l"/>
              </a:tabLst>
            </a:pPr>
            <a:r>
              <a:rPr lang="en-US" dirty="0" smtClean="0">
                <a:solidFill>
                  <a:srgbClr val="FFFF00"/>
                </a:solidFill>
              </a:rPr>
              <a:t>This project will help my students develop 21</a:t>
            </a:r>
            <a:r>
              <a:rPr lang="en-US" baseline="30000" dirty="0" smtClean="0">
                <a:solidFill>
                  <a:srgbClr val="FFFF00"/>
                </a:solidFill>
              </a:rPr>
              <a:t>st</a:t>
            </a:r>
            <a:r>
              <a:rPr lang="en-US" dirty="0" smtClean="0">
                <a:solidFill>
                  <a:srgbClr val="FFFF00"/>
                </a:solidFill>
              </a:rPr>
              <a:t> century skills through:</a:t>
            </a:r>
          </a:p>
        </p:txBody>
      </p:sp>
      <p:sp>
        <p:nvSpPr>
          <p:cNvPr id="7172" name="Text Box 4"/>
          <p:cNvSpPr txBox="1">
            <a:spLocks noChangeArrowheads="1"/>
          </p:cNvSpPr>
          <p:nvPr/>
        </p:nvSpPr>
        <p:spPr bwMode="auto">
          <a:xfrm>
            <a:off x="152400" y="1905000"/>
            <a:ext cx="8991600" cy="4939814"/>
          </a:xfrm>
          <a:prstGeom prst="rect">
            <a:avLst/>
          </a:prstGeom>
          <a:noFill/>
          <a:ln w="9525">
            <a:noFill/>
            <a:miter lim="800000"/>
            <a:headEnd/>
            <a:tailEnd/>
          </a:ln>
        </p:spPr>
        <p:txBody>
          <a:bodyPr wrap="square">
            <a:spAutoFit/>
          </a:bodyPr>
          <a:lstStyle/>
          <a:p>
            <a:r>
              <a:rPr lang="en-US" sz="1400" b="1" dirty="0" smtClean="0">
                <a:solidFill>
                  <a:srgbClr val="FFFF00"/>
                </a:solidFill>
              </a:rPr>
              <a:t>Learning and Innovation Skills</a:t>
            </a:r>
            <a:endParaRPr lang="en-US" sz="1400" dirty="0" smtClean="0">
              <a:solidFill>
                <a:srgbClr val="FFFF00"/>
              </a:solidFill>
            </a:endParaRPr>
          </a:p>
          <a:p>
            <a:r>
              <a:rPr lang="en-US" sz="1200" b="1" dirty="0" smtClean="0">
                <a:solidFill>
                  <a:srgbClr val="FFFF00"/>
                </a:solidFill>
              </a:rPr>
              <a:t>    Creativity and Innovation</a:t>
            </a:r>
            <a:endParaRPr lang="en-US" sz="1200" dirty="0" smtClean="0">
              <a:solidFill>
                <a:srgbClr val="FFFF00"/>
              </a:solidFill>
            </a:endParaRPr>
          </a:p>
          <a:p>
            <a:pPr lvl="0"/>
            <a:r>
              <a:rPr lang="en-US" sz="1200" dirty="0" smtClean="0">
                <a:solidFill>
                  <a:srgbClr val="FFFF00"/>
                </a:solidFill>
              </a:rPr>
              <a:t>      Demonstrating originality and inventiveness in work</a:t>
            </a:r>
          </a:p>
          <a:p>
            <a:r>
              <a:rPr lang="en-US" sz="1200" b="1" dirty="0" smtClean="0">
                <a:solidFill>
                  <a:srgbClr val="FFFF00"/>
                </a:solidFill>
              </a:rPr>
              <a:t>    Communication and Collaboration</a:t>
            </a:r>
            <a:endParaRPr lang="en-US" sz="1200" dirty="0" smtClean="0">
              <a:solidFill>
                <a:srgbClr val="FFFF00"/>
              </a:solidFill>
            </a:endParaRPr>
          </a:p>
          <a:p>
            <a:pPr lvl="0"/>
            <a:r>
              <a:rPr lang="en-US" sz="1200" dirty="0" smtClean="0">
                <a:solidFill>
                  <a:srgbClr val="FFFF00"/>
                </a:solidFill>
              </a:rPr>
              <a:t>      Articulating thoughts and ideas clearly and effectively through speaking and writing</a:t>
            </a:r>
          </a:p>
          <a:p>
            <a:r>
              <a:rPr lang="en-US" sz="1400" b="1" dirty="0" smtClean="0">
                <a:solidFill>
                  <a:srgbClr val="FFFF00"/>
                </a:solidFill>
              </a:rPr>
              <a:t>Information, Media and Technology Skills</a:t>
            </a:r>
            <a:endParaRPr lang="en-US" sz="1400" dirty="0" smtClean="0">
              <a:solidFill>
                <a:srgbClr val="FFFF00"/>
              </a:solidFill>
            </a:endParaRPr>
          </a:p>
          <a:p>
            <a:r>
              <a:rPr lang="en-US" sz="1200" b="1" dirty="0" smtClean="0">
                <a:solidFill>
                  <a:srgbClr val="FFFF00"/>
                </a:solidFill>
              </a:rPr>
              <a:t>     Information Literacy</a:t>
            </a:r>
            <a:endParaRPr lang="en-US" sz="1200" dirty="0" smtClean="0">
              <a:solidFill>
                <a:srgbClr val="FFFF00"/>
              </a:solidFill>
            </a:endParaRPr>
          </a:p>
          <a:p>
            <a:pPr marL="280988" lvl="0" indent="-280988"/>
            <a:r>
              <a:rPr lang="en-US" sz="1200" dirty="0" smtClean="0">
                <a:solidFill>
                  <a:srgbClr val="FFFF00"/>
                </a:solidFill>
              </a:rPr>
              <a:t>      Accessing information efficiently and effectively, evaluating information critically and competently and using information accurately and creatively for the issue or problem at hand</a:t>
            </a:r>
          </a:p>
          <a:p>
            <a:r>
              <a:rPr lang="en-US" sz="1200" b="1" dirty="0" smtClean="0">
                <a:solidFill>
                  <a:srgbClr val="FFFF00"/>
                </a:solidFill>
              </a:rPr>
              <a:t>    Media Literacy</a:t>
            </a:r>
            <a:endParaRPr lang="en-US" sz="1200" dirty="0" smtClean="0">
              <a:solidFill>
                <a:srgbClr val="FFFF00"/>
              </a:solidFill>
            </a:endParaRPr>
          </a:p>
          <a:p>
            <a:pPr marL="280988" lvl="0" indent="-280988"/>
            <a:r>
              <a:rPr lang="en-US" sz="1200" dirty="0" smtClean="0">
                <a:solidFill>
                  <a:srgbClr val="FFFF00"/>
                </a:solidFill>
              </a:rPr>
              <a:t>      Understanding how media messages are constructed, for what purposes and using which tools, characteristics and conventions. </a:t>
            </a:r>
          </a:p>
          <a:p>
            <a:r>
              <a:rPr lang="en-US" sz="1200" b="1" dirty="0" smtClean="0">
                <a:solidFill>
                  <a:srgbClr val="FFFF00"/>
                </a:solidFill>
              </a:rPr>
              <a:t>    ICT (Information, Communications and Technology) Literacy</a:t>
            </a:r>
            <a:endParaRPr lang="en-US" sz="1200" dirty="0" smtClean="0">
              <a:solidFill>
                <a:srgbClr val="FFFF00"/>
              </a:solidFill>
            </a:endParaRPr>
          </a:p>
          <a:p>
            <a:pPr marL="280988" lvl="0"/>
            <a:r>
              <a:rPr lang="en-US" sz="1200" dirty="0" smtClean="0">
                <a:solidFill>
                  <a:srgbClr val="FFFF00"/>
                </a:solidFill>
              </a:rPr>
              <a:t>Using digital technology, communication tools and/or networks appropriately to access, manage, integrate, evaluate, and create information in order to function in a knowledge economy </a:t>
            </a:r>
          </a:p>
          <a:p>
            <a:r>
              <a:rPr lang="en-US" sz="1400" b="1" dirty="0" smtClean="0">
                <a:solidFill>
                  <a:srgbClr val="FFFF00"/>
                </a:solidFill>
              </a:rPr>
              <a:t>Life and Career Skills</a:t>
            </a:r>
            <a:endParaRPr lang="en-US" sz="1400" dirty="0" smtClean="0">
              <a:solidFill>
                <a:srgbClr val="FFFF00"/>
              </a:solidFill>
            </a:endParaRPr>
          </a:p>
          <a:p>
            <a:r>
              <a:rPr lang="en-US" sz="1200" b="1" dirty="0" smtClean="0">
                <a:solidFill>
                  <a:srgbClr val="FFFF00"/>
                </a:solidFill>
              </a:rPr>
              <a:t>    Flexibility and Adaptability </a:t>
            </a:r>
            <a:endParaRPr lang="en-US" sz="1200" dirty="0" smtClean="0">
              <a:solidFill>
                <a:srgbClr val="FFFF00"/>
              </a:solidFill>
            </a:endParaRPr>
          </a:p>
          <a:p>
            <a:pPr lvl="0"/>
            <a:r>
              <a:rPr lang="en-US" sz="1200" dirty="0" smtClean="0">
                <a:solidFill>
                  <a:srgbClr val="FFFF00"/>
                </a:solidFill>
              </a:rPr>
              <a:t>     Adapting to varied roles and responsibilities </a:t>
            </a:r>
          </a:p>
          <a:p>
            <a:pPr lvl="0"/>
            <a:r>
              <a:rPr lang="en-US" sz="1200" dirty="0" smtClean="0">
                <a:solidFill>
                  <a:srgbClr val="FFFF00"/>
                </a:solidFill>
              </a:rPr>
              <a:t>     Working effectively in a climate of ambiguity and changing priorities </a:t>
            </a:r>
          </a:p>
          <a:p>
            <a:r>
              <a:rPr lang="en-US" sz="1200" b="1" dirty="0" smtClean="0">
                <a:solidFill>
                  <a:srgbClr val="FFFF00"/>
                </a:solidFill>
              </a:rPr>
              <a:t>   Leadership and Responsibility </a:t>
            </a:r>
            <a:endParaRPr lang="en-US" sz="1200" dirty="0" smtClean="0">
              <a:solidFill>
                <a:srgbClr val="FFFF00"/>
              </a:solidFill>
            </a:endParaRPr>
          </a:p>
          <a:p>
            <a:pPr lvl="0"/>
            <a:r>
              <a:rPr lang="en-US" sz="1200" dirty="0" smtClean="0">
                <a:solidFill>
                  <a:srgbClr val="FFFF00"/>
                </a:solidFill>
              </a:rPr>
              <a:t>    Using interpersonal and problem-solving skills to influence and guide others toward a goal </a:t>
            </a:r>
          </a:p>
          <a:p>
            <a:pPr lvl="0"/>
            <a:r>
              <a:rPr lang="en-US" sz="1200" dirty="0" smtClean="0">
                <a:solidFill>
                  <a:srgbClr val="FFFF00"/>
                </a:solidFill>
              </a:rPr>
              <a:t>    Leveraging strengths of others to accomplish a common goal </a:t>
            </a:r>
          </a:p>
          <a:p>
            <a:pPr lvl="0"/>
            <a:r>
              <a:rPr lang="en-US" sz="1200" dirty="0" smtClean="0">
                <a:solidFill>
                  <a:srgbClr val="FFFF00"/>
                </a:solidFill>
              </a:rPr>
              <a:t>    Demonstrating integrity and ethical behavior </a:t>
            </a:r>
          </a:p>
          <a:p>
            <a:r>
              <a:rPr lang="en-US" sz="1200" dirty="0" smtClean="0">
                <a:solidFill>
                  <a:srgbClr val="FFFF00"/>
                </a:solidFill>
              </a:rPr>
              <a:t>    Acting responsibly with the interests of the larger community in mind</a:t>
            </a:r>
            <a:endParaRPr lang="en-US" sz="1200" dirty="0">
              <a:solidFill>
                <a:srgbClr val="FFFF00"/>
              </a:solidFill>
            </a:endParaRPr>
          </a:p>
          <a:p>
            <a:pPr marL="231775" indent="-231775">
              <a:spcBef>
                <a:spcPct val="50000"/>
              </a:spcBef>
            </a:pPr>
            <a:endParaRPr lang="en-US" sz="1400" dirty="0"/>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17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7172">
                                            <p:txEl>
                                              <p:pRg st="1" end="1"/>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7172">
                                            <p:txEl>
                                              <p:pRg st="2" end="2"/>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7172">
                                            <p:txEl>
                                              <p:pRg st="3" end="3"/>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nodeType="afterEffect">
                                  <p:stCondLst>
                                    <p:cond delay="0"/>
                                  </p:stCondLst>
                                  <p:childTnLst>
                                    <p:set>
                                      <p:cBhvr>
                                        <p:cTn id="18" dur="1" fill="hold">
                                          <p:stCondLst>
                                            <p:cond delay="0"/>
                                          </p:stCondLst>
                                        </p:cTn>
                                        <p:tgtEl>
                                          <p:spTgt spid="7172">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0"/>
                                          </p:stCondLst>
                                        </p:cTn>
                                        <p:tgtEl>
                                          <p:spTgt spid="7172">
                                            <p:txEl>
                                              <p:pRg st="5" end="5"/>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nodeType="afterEffect">
                                  <p:stCondLst>
                                    <p:cond delay="0"/>
                                  </p:stCondLst>
                                  <p:childTnLst>
                                    <p:set>
                                      <p:cBhvr>
                                        <p:cTn id="24" dur="1" fill="hold">
                                          <p:stCondLst>
                                            <p:cond delay="0"/>
                                          </p:stCondLst>
                                        </p:cTn>
                                        <p:tgtEl>
                                          <p:spTgt spid="7172">
                                            <p:txEl>
                                              <p:pRg st="6" end="6"/>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7172">
                                            <p:txEl>
                                              <p:pRg st="7" end="7"/>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0"/>
                                          </p:stCondLst>
                                        </p:cTn>
                                        <p:tgtEl>
                                          <p:spTgt spid="7172">
                                            <p:txEl>
                                              <p:pRg st="8" end="8"/>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7172">
                                            <p:txEl>
                                              <p:pRg st="9" end="9"/>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nodeType="afterEffect">
                                  <p:stCondLst>
                                    <p:cond delay="0"/>
                                  </p:stCondLst>
                                  <p:childTnLst>
                                    <p:set>
                                      <p:cBhvr>
                                        <p:cTn id="36" dur="1" fill="hold">
                                          <p:stCondLst>
                                            <p:cond delay="0"/>
                                          </p:stCondLst>
                                        </p:cTn>
                                        <p:tgtEl>
                                          <p:spTgt spid="7172">
                                            <p:txEl>
                                              <p:pRg st="10" end="10"/>
                                            </p:txEl>
                                          </p:spTgt>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nodeType="afterEffect">
                                  <p:stCondLst>
                                    <p:cond delay="0"/>
                                  </p:stCondLst>
                                  <p:childTnLst>
                                    <p:set>
                                      <p:cBhvr>
                                        <p:cTn id="39" dur="1" fill="hold">
                                          <p:stCondLst>
                                            <p:cond delay="0"/>
                                          </p:stCondLst>
                                        </p:cTn>
                                        <p:tgtEl>
                                          <p:spTgt spid="7172">
                                            <p:txEl>
                                              <p:pRg st="11" end="11"/>
                                            </p:txEl>
                                          </p:spTgt>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nodeType="afterEffect">
                                  <p:stCondLst>
                                    <p:cond delay="0"/>
                                  </p:stCondLst>
                                  <p:childTnLst>
                                    <p:set>
                                      <p:cBhvr>
                                        <p:cTn id="42" dur="1" fill="hold">
                                          <p:stCondLst>
                                            <p:cond delay="0"/>
                                          </p:stCondLst>
                                        </p:cTn>
                                        <p:tgtEl>
                                          <p:spTgt spid="7172">
                                            <p:txEl>
                                              <p:pRg st="12" end="12"/>
                                            </p:txEl>
                                          </p:spTgt>
                                        </p:tgtEl>
                                        <p:attrNameLst>
                                          <p:attrName>style.visibility</p:attrName>
                                        </p:attrNameLst>
                                      </p:cBhvr>
                                      <p:to>
                                        <p:strVal val="visible"/>
                                      </p:to>
                                    </p:set>
                                  </p:childTnLst>
                                </p:cTn>
                              </p:par>
                            </p:childTnLst>
                          </p:cTn>
                        </p:par>
                        <p:par>
                          <p:cTn id="43" fill="hold">
                            <p:stCondLst>
                              <p:cond delay="0"/>
                            </p:stCondLst>
                            <p:childTnLst>
                              <p:par>
                                <p:cTn id="44" presetID="1" presetClass="entr" presetSubtype="0" fill="hold" nodeType="afterEffect">
                                  <p:stCondLst>
                                    <p:cond delay="0"/>
                                  </p:stCondLst>
                                  <p:childTnLst>
                                    <p:set>
                                      <p:cBhvr>
                                        <p:cTn id="45" dur="1" fill="hold">
                                          <p:stCondLst>
                                            <p:cond delay="0"/>
                                          </p:stCondLst>
                                        </p:cTn>
                                        <p:tgtEl>
                                          <p:spTgt spid="7172">
                                            <p:txEl>
                                              <p:pRg st="13" end="13"/>
                                            </p:txEl>
                                          </p:spTgt>
                                        </p:tgtEl>
                                        <p:attrNameLst>
                                          <p:attrName>style.visibility</p:attrName>
                                        </p:attrNameLst>
                                      </p:cBhvr>
                                      <p:to>
                                        <p:strVal val="visible"/>
                                      </p:to>
                                    </p:set>
                                  </p:childTnLst>
                                </p:cTn>
                              </p:par>
                            </p:childTnLst>
                          </p:cTn>
                        </p:par>
                        <p:par>
                          <p:cTn id="46" fill="hold">
                            <p:stCondLst>
                              <p:cond delay="0"/>
                            </p:stCondLst>
                            <p:childTnLst>
                              <p:par>
                                <p:cTn id="47" presetID="1" presetClass="entr" presetSubtype="0" fill="hold" nodeType="afterEffect">
                                  <p:stCondLst>
                                    <p:cond delay="0"/>
                                  </p:stCondLst>
                                  <p:childTnLst>
                                    <p:set>
                                      <p:cBhvr>
                                        <p:cTn id="48" dur="1" fill="hold">
                                          <p:stCondLst>
                                            <p:cond delay="0"/>
                                          </p:stCondLst>
                                        </p:cTn>
                                        <p:tgtEl>
                                          <p:spTgt spid="7172">
                                            <p:txEl>
                                              <p:pRg st="14" end="14"/>
                                            </p:txEl>
                                          </p:spTgt>
                                        </p:tgtEl>
                                        <p:attrNameLst>
                                          <p:attrName>style.visibility</p:attrName>
                                        </p:attrNameLst>
                                      </p:cBhvr>
                                      <p:to>
                                        <p:strVal val="visible"/>
                                      </p:to>
                                    </p:set>
                                  </p:childTnLst>
                                </p:cTn>
                              </p:par>
                            </p:childTnLst>
                          </p:cTn>
                        </p:par>
                        <p:par>
                          <p:cTn id="49" fill="hold">
                            <p:stCondLst>
                              <p:cond delay="0"/>
                            </p:stCondLst>
                            <p:childTnLst>
                              <p:par>
                                <p:cTn id="50" presetID="1" presetClass="entr" presetSubtype="0" fill="hold" nodeType="afterEffect">
                                  <p:stCondLst>
                                    <p:cond delay="0"/>
                                  </p:stCondLst>
                                  <p:childTnLst>
                                    <p:set>
                                      <p:cBhvr>
                                        <p:cTn id="51" dur="1" fill="hold">
                                          <p:stCondLst>
                                            <p:cond delay="0"/>
                                          </p:stCondLst>
                                        </p:cTn>
                                        <p:tgtEl>
                                          <p:spTgt spid="7172">
                                            <p:txEl>
                                              <p:pRg st="15" end="15"/>
                                            </p:txEl>
                                          </p:spTgt>
                                        </p:tgtEl>
                                        <p:attrNameLst>
                                          <p:attrName>style.visibility</p:attrName>
                                        </p:attrNameLst>
                                      </p:cBhvr>
                                      <p:to>
                                        <p:strVal val="visible"/>
                                      </p:to>
                                    </p:set>
                                  </p:childTnLst>
                                </p:cTn>
                              </p:par>
                            </p:childTnLst>
                          </p:cTn>
                        </p:par>
                        <p:par>
                          <p:cTn id="52" fill="hold">
                            <p:stCondLst>
                              <p:cond delay="0"/>
                            </p:stCondLst>
                            <p:childTnLst>
                              <p:par>
                                <p:cTn id="53" presetID="1" presetClass="entr" presetSubtype="0" fill="hold" nodeType="afterEffect">
                                  <p:stCondLst>
                                    <p:cond delay="0"/>
                                  </p:stCondLst>
                                  <p:childTnLst>
                                    <p:set>
                                      <p:cBhvr>
                                        <p:cTn id="54" dur="1" fill="hold">
                                          <p:stCondLst>
                                            <p:cond delay="0"/>
                                          </p:stCondLst>
                                        </p:cTn>
                                        <p:tgtEl>
                                          <p:spTgt spid="7172">
                                            <p:txEl>
                                              <p:pRg st="16" end="16"/>
                                            </p:txEl>
                                          </p:spTgt>
                                        </p:tgtEl>
                                        <p:attrNameLst>
                                          <p:attrName>style.visibility</p:attrName>
                                        </p:attrNameLst>
                                      </p:cBhvr>
                                      <p:to>
                                        <p:strVal val="visible"/>
                                      </p:to>
                                    </p:set>
                                  </p:childTnLst>
                                </p:cTn>
                              </p:par>
                            </p:childTnLst>
                          </p:cTn>
                        </p:par>
                        <p:par>
                          <p:cTn id="55" fill="hold">
                            <p:stCondLst>
                              <p:cond delay="0"/>
                            </p:stCondLst>
                            <p:childTnLst>
                              <p:par>
                                <p:cTn id="56" presetID="1" presetClass="entr" presetSubtype="0" fill="hold" nodeType="afterEffect">
                                  <p:stCondLst>
                                    <p:cond delay="0"/>
                                  </p:stCondLst>
                                  <p:childTnLst>
                                    <p:set>
                                      <p:cBhvr>
                                        <p:cTn id="57" dur="1" fill="hold">
                                          <p:stCondLst>
                                            <p:cond delay="0"/>
                                          </p:stCondLst>
                                        </p:cTn>
                                        <p:tgtEl>
                                          <p:spTgt spid="7172">
                                            <p:txEl>
                                              <p:pRg st="17" end="17"/>
                                            </p:txEl>
                                          </p:spTgt>
                                        </p:tgtEl>
                                        <p:attrNameLst>
                                          <p:attrName>style.visibility</p:attrName>
                                        </p:attrNameLst>
                                      </p:cBhvr>
                                      <p:to>
                                        <p:strVal val="visible"/>
                                      </p:to>
                                    </p:set>
                                  </p:childTnLst>
                                </p:cTn>
                              </p:par>
                            </p:childTnLst>
                          </p:cTn>
                        </p:par>
                        <p:par>
                          <p:cTn id="58" fill="hold">
                            <p:stCondLst>
                              <p:cond delay="0"/>
                            </p:stCondLst>
                            <p:childTnLst>
                              <p:par>
                                <p:cTn id="59" presetID="1" presetClass="entr" presetSubtype="0" fill="hold" nodeType="afterEffect">
                                  <p:stCondLst>
                                    <p:cond delay="0"/>
                                  </p:stCondLst>
                                  <p:childTnLst>
                                    <p:set>
                                      <p:cBhvr>
                                        <p:cTn id="60" dur="1" fill="hold">
                                          <p:stCondLst>
                                            <p:cond delay="0"/>
                                          </p:stCondLst>
                                        </p:cTn>
                                        <p:tgtEl>
                                          <p:spTgt spid="7172">
                                            <p:txEl>
                                              <p:pRg st="18" end="18"/>
                                            </p:txEl>
                                          </p:spTgt>
                                        </p:tgtEl>
                                        <p:attrNameLst>
                                          <p:attrName>style.visibility</p:attrName>
                                        </p:attrNameLst>
                                      </p:cBhvr>
                                      <p:to>
                                        <p:strVal val="visible"/>
                                      </p:to>
                                    </p:set>
                                  </p:childTnLst>
                                </p:cTn>
                              </p:par>
                            </p:childTnLst>
                          </p:cTn>
                        </p:par>
                        <p:par>
                          <p:cTn id="61" fill="hold">
                            <p:stCondLst>
                              <p:cond delay="0"/>
                            </p:stCondLst>
                            <p:childTnLst>
                              <p:par>
                                <p:cTn id="62" presetID="1" presetClass="entr" presetSubtype="0" fill="hold" nodeType="afterEffect">
                                  <p:stCondLst>
                                    <p:cond delay="0"/>
                                  </p:stCondLst>
                                  <p:childTnLst>
                                    <p:set>
                                      <p:cBhvr>
                                        <p:cTn id="63" dur="1" fill="hold">
                                          <p:stCondLst>
                                            <p:cond delay="0"/>
                                          </p:stCondLst>
                                        </p:cTn>
                                        <p:tgtEl>
                                          <p:spTgt spid="7172">
                                            <p:txEl>
                                              <p:pRg st="19" end="19"/>
                                            </p:txEl>
                                          </p:spTgt>
                                        </p:tgtEl>
                                        <p:attrNameLst>
                                          <p:attrName>style.visibility</p:attrName>
                                        </p:attrNameLst>
                                      </p:cBhvr>
                                      <p:to>
                                        <p:strVal val="visible"/>
                                      </p:to>
                                    </p:set>
                                  </p:childTnLst>
                                </p:cTn>
                              </p:par>
                            </p:childTnLst>
                          </p:cTn>
                        </p:par>
                        <p:par>
                          <p:cTn id="64" fill="hold">
                            <p:stCondLst>
                              <p:cond delay="0"/>
                            </p:stCondLst>
                            <p:childTnLst>
                              <p:par>
                                <p:cTn id="65" presetID="1" presetClass="entr" presetSubtype="0" fill="hold" nodeType="afterEffect">
                                  <p:stCondLst>
                                    <p:cond delay="0"/>
                                  </p:stCondLst>
                                  <p:childTnLst>
                                    <p:set>
                                      <p:cBhvr>
                                        <p:cTn id="66" dur="1" fill="hold">
                                          <p:stCondLst>
                                            <p:cond delay="0"/>
                                          </p:stCondLst>
                                        </p:cTn>
                                        <p:tgtEl>
                                          <p:spTgt spid="7172">
                                            <p:txEl>
                                              <p:pRg st="20" end="2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a:xfrm>
            <a:off x="914400" y="304800"/>
            <a:ext cx="7315200" cy="1143000"/>
          </a:xfrm>
        </p:spPr>
        <p:txBody>
          <a:bodyPr>
            <a:normAutofit fontScale="90000"/>
          </a:bodyPr>
          <a:lstStyle/>
          <a:p>
            <a:pPr eaLnBrk="1" hangingPunct="1"/>
            <a:r>
              <a:rPr lang="en-US" sz="3600" dirty="0" smtClean="0"/>
              <a:t>Gauging Student Needs Assessment</a:t>
            </a:r>
          </a:p>
        </p:txBody>
      </p:sp>
      <p:sp>
        <p:nvSpPr>
          <p:cNvPr id="1028" name="Text Box 7"/>
          <p:cNvSpPr txBox="1">
            <a:spLocks noChangeArrowheads="1"/>
          </p:cNvSpPr>
          <p:nvPr/>
        </p:nvSpPr>
        <p:spPr bwMode="auto">
          <a:xfrm>
            <a:off x="1066800" y="1600200"/>
            <a:ext cx="7162800" cy="4801314"/>
          </a:xfrm>
          <a:prstGeom prst="rect">
            <a:avLst/>
          </a:prstGeom>
          <a:noFill/>
          <a:ln w="9525">
            <a:noFill/>
            <a:miter lim="800000"/>
            <a:headEnd/>
            <a:tailEnd/>
          </a:ln>
        </p:spPr>
        <p:txBody>
          <a:bodyPr wrap="square">
            <a:spAutoFit/>
          </a:bodyPr>
          <a:lstStyle/>
          <a:p>
            <a:pPr lvl="1"/>
            <a:r>
              <a:rPr lang="en-US" b="1" dirty="0">
                <a:solidFill>
                  <a:srgbClr val="FFFF00"/>
                </a:solidFill>
                <a:latin typeface="+mn-lt"/>
              </a:rPr>
              <a:t>Purpose of the </a:t>
            </a:r>
            <a:r>
              <a:rPr lang="en-US" b="1" dirty="0" smtClean="0">
                <a:solidFill>
                  <a:srgbClr val="FFFF00"/>
                </a:solidFill>
                <a:latin typeface="+mn-lt"/>
              </a:rPr>
              <a:t>Anticipation Guide Pre-Assessment</a:t>
            </a:r>
            <a:endParaRPr lang="en-US" dirty="0">
              <a:solidFill>
                <a:srgbClr val="FFFF00"/>
              </a:solidFill>
              <a:latin typeface="+mn-lt"/>
            </a:endParaRPr>
          </a:p>
          <a:p>
            <a:pPr lvl="1"/>
            <a:r>
              <a:rPr lang="en-US" dirty="0">
                <a:solidFill>
                  <a:srgbClr val="FFFF00"/>
                </a:solidFill>
                <a:latin typeface="+mn-lt"/>
              </a:rPr>
              <a:t>To gather information about what students </a:t>
            </a:r>
            <a:r>
              <a:rPr lang="en-US" dirty="0" smtClean="0">
                <a:solidFill>
                  <a:srgbClr val="FFFF00"/>
                </a:solidFill>
                <a:latin typeface="+mn-lt"/>
              </a:rPr>
              <a:t>think about the Essential and Unit questions </a:t>
            </a:r>
            <a:r>
              <a:rPr lang="en-US" dirty="0">
                <a:solidFill>
                  <a:srgbClr val="FFFF00"/>
                </a:solidFill>
                <a:latin typeface="+mn-lt"/>
              </a:rPr>
              <a:t> </a:t>
            </a:r>
            <a:r>
              <a:rPr lang="en-US" dirty="0" smtClean="0">
                <a:solidFill>
                  <a:srgbClr val="FFFF00"/>
                </a:solidFill>
                <a:latin typeface="+mn-lt"/>
              </a:rPr>
              <a:t>related to the content—to activate their prior knowledge and stimulate interest in the topic.</a:t>
            </a:r>
          </a:p>
          <a:p>
            <a:pPr lvl="1"/>
            <a:endParaRPr lang="en-US" b="1" dirty="0" smtClean="0">
              <a:solidFill>
                <a:srgbClr val="FFFF00"/>
              </a:solidFill>
              <a:latin typeface="+mn-lt"/>
            </a:endParaRPr>
          </a:p>
          <a:p>
            <a:pPr lvl="1"/>
            <a:r>
              <a:rPr lang="en-US" b="1" dirty="0" smtClean="0">
                <a:solidFill>
                  <a:srgbClr val="FFFF00"/>
                </a:solidFill>
                <a:latin typeface="+mn-lt"/>
              </a:rPr>
              <a:t>Purpose of the K-W-L Pre-Assessment</a:t>
            </a:r>
            <a:endParaRPr lang="en-US" dirty="0" smtClean="0">
              <a:solidFill>
                <a:srgbClr val="FFFF00"/>
              </a:solidFill>
              <a:latin typeface="+mn-lt"/>
            </a:endParaRPr>
          </a:p>
          <a:p>
            <a:pPr lvl="1"/>
            <a:r>
              <a:rPr lang="en-US" dirty="0" smtClean="0">
                <a:solidFill>
                  <a:srgbClr val="FFFF00"/>
                </a:solidFill>
                <a:latin typeface="+mn-lt"/>
              </a:rPr>
              <a:t>To determine student prior knowledge regarding unit content</a:t>
            </a:r>
          </a:p>
          <a:p>
            <a:pPr lvl="1"/>
            <a:endParaRPr lang="en-US" dirty="0">
              <a:solidFill>
                <a:srgbClr val="FFFF00"/>
              </a:solidFill>
              <a:latin typeface="+mn-lt"/>
            </a:endParaRPr>
          </a:p>
          <a:p>
            <a:pPr lvl="1"/>
            <a:r>
              <a:rPr lang="en-US" b="1" dirty="0">
                <a:solidFill>
                  <a:srgbClr val="FFFF00"/>
                </a:solidFill>
                <a:latin typeface="+mn-lt"/>
              </a:rPr>
              <a:t>What I want to learn from my students?</a:t>
            </a:r>
            <a:endParaRPr lang="en-US" dirty="0">
              <a:solidFill>
                <a:srgbClr val="FFFF00"/>
              </a:solidFill>
              <a:latin typeface="+mn-lt"/>
            </a:endParaRPr>
          </a:p>
          <a:p>
            <a:pPr lvl="1"/>
            <a:r>
              <a:rPr lang="en-US" dirty="0" smtClean="0">
                <a:solidFill>
                  <a:srgbClr val="FFFF00"/>
                </a:solidFill>
                <a:latin typeface="+mn-lt"/>
              </a:rPr>
              <a:t>What do students know about the natural disasters? </a:t>
            </a:r>
          </a:p>
          <a:p>
            <a:pPr lvl="1"/>
            <a:endParaRPr lang="en-US" b="1" dirty="0">
              <a:solidFill>
                <a:srgbClr val="FFFF00"/>
              </a:solidFill>
              <a:latin typeface="+mn-lt"/>
            </a:endParaRPr>
          </a:p>
          <a:p>
            <a:pPr lvl="1"/>
            <a:r>
              <a:rPr lang="en-US" b="1" dirty="0">
                <a:solidFill>
                  <a:srgbClr val="FFFF00"/>
                </a:solidFill>
                <a:latin typeface="+mn-lt"/>
              </a:rPr>
              <a:t>How I have tried to promote higher-order thinking?</a:t>
            </a:r>
            <a:endParaRPr lang="en-US" dirty="0">
              <a:solidFill>
                <a:srgbClr val="FFFF00"/>
              </a:solidFill>
              <a:latin typeface="+mn-lt"/>
            </a:endParaRPr>
          </a:p>
          <a:p>
            <a:pPr lvl="1"/>
            <a:r>
              <a:rPr lang="en-US" dirty="0" smtClean="0">
                <a:solidFill>
                  <a:srgbClr val="FFFF00"/>
                </a:solidFill>
                <a:latin typeface="+mn-lt"/>
              </a:rPr>
              <a:t>The anticipation guide asks students to evaluate, apply, and judge based on their own opinions and experiences. The K-W-L chart will be used to help students determine what they need to research about their topics.</a:t>
            </a:r>
          </a:p>
          <a:p>
            <a:pPr lvl="1"/>
            <a:endParaRPr lang="en-US" b="1" dirty="0">
              <a:solidFill>
                <a:srgbClr val="FFFF00"/>
              </a:solidFill>
              <a:latin typeface="Garamond" pitchFamily="18" charset="0"/>
            </a:endParaRPr>
          </a:p>
        </p:txBody>
      </p:sp>
      <p:graphicFrame>
        <p:nvGraphicFramePr>
          <p:cNvPr id="6" name="Object 5">
            <a:hlinkClick r:id="" action="ppaction://ole?verb=1"/>
          </p:cNvPr>
          <p:cNvGraphicFramePr>
            <a:graphicFrameLocks noChangeAspect="1"/>
          </p:cNvGraphicFramePr>
          <p:nvPr/>
        </p:nvGraphicFramePr>
        <p:xfrm>
          <a:off x="7543800" y="609600"/>
          <a:ext cx="914400" cy="714375"/>
        </p:xfrm>
        <a:graphic>
          <a:graphicData uri="http://schemas.openxmlformats.org/presentationml/2006/ole">
            <p:oleObj spid="_x0000_s1031" name="Document" showAsIcon="1" r:id="rId3" imgW="914400" imgH="714240" progId="Word.Document.12">
              <p:embed/>
            </p:oleObj>
          </a:graphicData>
        </a:graphic>
      </p:graphicFrame>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028"/>
                                        </p:tgtEl>
                                        <p:attrNameLst>
                                          <p:attrName>style.visibility</p:attrName>
                                        </p:attrNameLst>
                                      </p:cBhvr>
                                      <p:to>
                                        <p:strVal val="visible"/>
                                      </p:to>
                                    </p:set>
                                    <p:anim to="" calcmode="lin" valueType="num">
                                      <p:cBhvr>
                                        <p:cTn id="7" dur="1" fill="hold"/>
                                        <p:tgtEl>
                                          <p:spTgt spid="102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rmAutofit fontScale="90000"/>
          </a:bodyPr>
          <a:lstStyle/>
          <a:p>
            <a:pPr eaLnBrk="1" hangingPunct="1"/>
            <a:r>
              <a:rPr lang="en-US" sz="3600" dirty="0" smtClean="0"/>
              <a:t>Gauging Student Needs Assessment</a:t>
            </a:r>
          </a:p>
        </p:txBody>
      </p:sp>
      <p:sp>
        <p:nvSpPr>
          <p:cNvPr id="3" name="Content Placeholder 2"/>
          <p:cNvSpPr>
            <a:spLocks noGrp="1"/>
          </p:cNvSpPr>
          <p:nvPr>
            <p:ph idx="1"/>
          </p:nvPr>
        </p:nvSpPr>
        <p:spPr/>
        <p:txBody>
          <a:bodyPr>
            <a:normAutofit/>
          </a:bodyPr>
          <a:lstStyle/>
          <a:p>
            <a:pPr lvl="1">
              <a:buNone/>
            </a:pPr>
            <a:r>
              <a:rPr lang="en-US" b="1" dirty="0" smtClean="0">
                <a:solidFill>
                  <a:srgbClr val="FFFF00"/>
                </a:solidFill>
              </a:rPr>
              <a:t>How the assessment information helps me and my students plan for upcoming activities in the unit?</a:t>
            </a:r>
          </a:p>
          <a:p>
            <a:pPr lvl="1">
              <a:buNone/>
            </a:pPr>
            <a:endParaRPr lang="en-US" dirty="0" smtClean="0">
              <a:solidFill>
                <a:srgbClr val="FFFF00"/>
              </a:solidFill>
            </a:endParaRPr>
          </a:p>
          <a:p>
            <a:pPr lvl="1">
              <a:buClr>
                <a:schemeClr val="bg1"/>
              </a:buClr>
            </a:pPr>
            <a:r>
              <a:rPr lang="en-US" sz="2400" dirty="0" smtClean="0">
                <a:solidFill>
                  <a:srgbClr val="FFFF00"/>
                </a:solidFill>
              </a:rPr>
              <a:t>If students do not have any knowledge of the topic, I will know if I need to direct them to specific websites rather than allow them to search for information without guidance.</a:t>
            </a:r>
          </a:p>
          <a:p>
            <a:pPr lvl="1">
              <a:buClr>
                <a:schemeClr val="bg1"/>
              </a:buClr>
            </a:pPr>
            <a:r>
              <a:rPr lang="en-US" sz="2400" dirty="0" smtClean="0">
                <a:solidFill>
                  <a:srgbClr val="FFFF00"/>
                </a:solidFill>
              </a:rPr>
              <a:t>Students will be able to use the K-W-L to create questions for research and to gauge their own learning.</a:t>
            </a:r>
          </a:p>
          <a:p>
            <a:endParaRPr lang="en-US" dirty="0">
              <a:solidFill>
                <a:srgbClr val="FFFF00"/>
              </a:solidFill>
            </a:endParaRP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p:cNvSpPr>
            <a:spLocks noGrp="1" noChangeArrowheads="1"/>
          </p:cNvSpPr>
          <p:nvPr>
            <p:ph type="title"/>
          </p:nvPr>
        </p:nvSpPr>
        <p:spPr>
          <a:xfrm>
            <a:off x="1143000" y="274638"/>
            <a:ext cx="7543800" cy="1143000"/>
          </a:xfrm>
          <a:noFill/>
        </p:spPr>
        <p:txBody>
          <a:bodyPr/>
          <a:lstStyle/>
          <a:p>
            <a:pPr algn="ctr" eaLnBrk="1" hangingPunct="1"/>
            <a:r>
              <a:rPr lang="en-US" dirty="0" smtClean="0"/>
              <a:t>My Goals for the Course</a:t>
            </a:r>
          </a:p>
        </p:txBody>
      </p:sp>
      <p:sp>
        <p:nvSpPr>
          <p:cNvPr id="8194" name="Rectangle 3"/>
          <p:cNvSpPr>
            <a:spLocks noGrp="1" noChangeArrowheads="1"/>
          </p:cNvSpPr>
          <p:nvPr>
            <p:ph idx="1"/>
          </p:nvPr>
        </p:nvSpPr>
        <p:spPr/>
        <p:txBody>
          <a:bodyPr>
            <a:normAutofit/>
          </a:bodyPr>
          <a:lstStyle/>
          <a:p>
            <a:pPr eaLnBrk="1" hangingPunct="1">
              <a:buNone/>
            </a:pPr>
            <a:r>
              <a:rPr lang="en-US" sz="2800" dirty="0" smtClean="0">
                <a:solidFill>
                  <a:srgbClr val="FFFF00"/>
                </a:solidFill>
              </a:rPr>
              <a:t>Help students understand that people react in different ways to natural disasters.</a:t>
            </a:r>
          </a:p>
          <a:p>
            <a:pPr eaLnBrk="1" hangingPunct="1">
              <a:buNone/>
            </a:pPr>
            <a:endParaRPr lang="en-US" sz="2400" dirty="0" smtClean="0">
              <a:solidFill>
                <a:srgbClr val="FFFF00"/>
              </a:solidFill>
            </a:endParaRPr>
          </a:p>
          <a:p>
            <a:pPr eaLnBrk="1" hangingPunct="1">
              <a:buNone/>
            </a:pPr>
            <a:r>
              <a:rPr lang="en-US" sz="2800" dirty="0" smtClean="0">
                <a:solidFill>
                  <a:srgbClr val="FFFF00"/>
                </a:solidFill>
              </a:rPr>
              <a:t>Learn about what natural disasters occur in the world and locally.</a:t>
            </a:r>
          </a:p>
          <a:p>
            <a:pPr eaLnBrk="1" hangingPunct="1">
              <a:buNone/>
            </a:pPr>
            <a:endParaRPr lang="en-US" sz="2800" dirty="0" smtClean="0">
              <a:solidFill>
                <a:srgbClr val="FFFF00"/>
              </a:solidFill>
            </a:endParaRPr>
          </a:p>
          <a:p>
            <a:pPr eaLnBrk="1" hangingPunct="1">
              <a:buNone/>
            </a:pPr>
            <a:r>
              <a:rPr lang="en-US" sz="2800" dirty="0" smtClean="0">
                <a:solidFill>
                  <a:srgbClr val="FFFF00"/>
                </a:solidFill>
              </a:rPr>
              <a:t>Learn about digital reporting and how it can help students become aware of how media can be used easily to inform and educate. </a:t>
            </a: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8194">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819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066800" y="228600"/>
            <a:ext cx="7315200" cy="1143000"/>
          </a:xfrm>
        </p:spPr>
        <p:txBody>
          <a:bodyPr/>
          <a:lstStyle/>
          <a:p>
            <a:pPr algn="ctr" eaLnBrk="1" hangingPunct="1"/>
            <a:r>
              <a:rPr lang="en-US" dirty="0" smtClean="0"/>
              <a:t>Goals for My Students </a:t>
            </a:r>
          </a:p>
        </p:txBody>
      </p:sp>
      <p:sp>
        <p:nvSpPr>
          <p:cNvPr id="9219" name="Rectangle 3"/>
          <p:cNvSpPr>
            <a:spLocks noGrp="1" noChangeArrowheads="1"/>
          </p:cNvSpPr>
          <p:nvPr>
            <p:ph idx="1"/>
          </p:nvPr>
        </p:nvSpPr>
        <p:spPr>
          <a:xfrm>
            <a:off x="1371600" y="1371600"/>
            <a:ext cx="7239000" cy="4525963"/>
          </a:xfrm>
        </p:spPr>
        <p:txBody>
          <a:bodyPr>
            <a:normAutofit fontScale="92500" lnSpcReduction="20000"/>
          </a:bodyPr>
          <a:lstStyle/>
          <a:p>
            <a:pPr eaLnBrk="1" hangingPunct="1">
              <a:buClr>
                <a:schemeClr val="bg1"/>
              </a:buClr>
            </a:pPr>
            <a:r>
              <a:rPr lang="en-US" sz="2400" dirty="0" smtClean="0">
                <a:solidFill>
                  <a:srgbClr val="FFFF00"/>
                </a:solidFill>
              </a:rPr>
              <a:t>To think like scientists by:</a:t>
            </a:r>
          </a:p>
          <a:p>
            <a:pPr eaLnBrk="1" hangingPunct="1">
              <a:buClr>
                <a:schemeClr val="bg1"/>
              </a:buClr>
              <a:buNone/>
            </a:pPr>
            <a:endParaRPr lang="en-US" sz="2400" dirty="0" smtClean="0">
              <a:solidFill>
                <a:srgbClr val="FFFF00"/>
              </a:solidFill>
            </a:endParaRPr>
          </a:p>
          <a:p>
            <a:pPr lvl="1">
              <a:buClr>
                <a:schemeClr val="bg1"/>
              </a:buClr>
            </a:pPr>
            <a:r>
              <a:rPr lang="en-US" sz="2000" dirty="0" smtClean="0">
                <a:solidFill>
                  <a:srgbClr val="FFFF00"/>
                </a:solidFill>
              </a:rPr>
              <a:t>Exploring multiple natural disasters</a:t>
            </a:r>
          </a:p>
          <a:p>
            <a:pPr lvl="1">
              <a:buClr>
                <a:schemeClr val="bg1"/>
              </a:buClr>
            </a:pPr>
            <a:r>
              <a:rPr lang="en-US" sz="2000" dirty="0" smtClean="0">
                <a:solidFill>
                  <a:srgbClr val="FFFF00"/>
                </a:solidFill>
              </a:rPr>
              <a:t>Looking at multiple ways to prepare for disasters</a:t>
            </a:r>
          </a:p>
          <a:p>
            <a:pPr lvl="1">
              <a:buClr>
                <a:schemeClr val="bg1"/>
              </a:buClr>
            </a:pPr>
            <a:r>
              <a:rPr lang="en-US" sz="2000" dirty="0" smtClean="0">
                <a:solidFill>
                  <a:srgbClr val="FFFF00"/>
                </a:solidFill>
              </a:rPr>
              <a:t>Identifying the immediate effects of events</a:t>
            </a:r>
          </a:p>
          <a:p>
            <a:pPr lvl="1">
              <a:buClr>
                <a:schemeClr val="bg1"/>
              </a:buClr>
            </a:pPr>
            <a:r>
              <a:rPr lang="en-US" sz="2000" dirty="0" smtClean="0">
                <a:solidFill>
                  <a:srgbClr val="FFFF00"/>
                </a:solidFill>
              </a:rPr>
              <a:t>Identifying long-term implications of events</a:t>
            </a:r>
          </a:p>
          <a:p>
            <a:pPr lvl="1">
              <a:buClr>
                <a:schemeClr val="bg1"/>
              </a:buClr>
            </a:pPr>
            <a:endParaRPr lang="en-US" dirty="0" smtClean="0">
              <a:solidFill>
                <a:srgbClr val="FFFF00"/>
              </a:solidFill>
            </a:endParaRPr>
          </a:p>
          <a:p>
            <a:pPr eaLnBrk="1" hangingPunct="1">
              <a:buClr>
                <a:schemeClr val="bg1"/>
              </a:buClr>
            </a:pPr>
            <a:r>
              <a:rPr lang="en-US" sz="2400" dirty="0" smtClean="0">
                <a:solidFill>
                  <a:srgbClr val="FFFF00"/>
                </a:solidFill>
              </a:rPr>
              <a:t>To improve their technology and research skills by:</a:t>
            </a:r>
          </a:p>
          <a:p>
            <a:pPr lvl="1">
              <a:buClr>
                <a:schemeClr val="bg1"/>
              </a:buClr>
            </a:pPr>
            <a:r>
              <a:rPr lang="en-US" sz="2000" dirty="0" smtClean="0">
                <a:solidFill>
                  <a:srgbClr val="FFFF00"/>
                </a:solidFill>
              </a:rPr>
              <a:t>Asking questions about reliability and accuracy of websites and information sources</a:t>
            </a:r>
          </a:p>
          <a:p>
            <a:pPr lvl="1">
              <a:buClr>
                <a:schemeClr val="bg1"/>
              </a:buClr>
            </a:pPr>
            <a:r>
              <a:rPr lang="en-US" sz="2000" dirty="0" smtClean="0">
                <a:solidFill>
                  <a:srgbClr val="FFFF00"/>
                </a:solidFill>
              </a:rPr>
              <a:t>Learning to download video, pictures, and music </a:t>
            </a:r>
          </a:p>
          <a:p>
            <a:pPr lvl="1">
              <a:buClr>
                <a:schemeClr val="bg1"/>
              </a:buClr>
            </a:pPr>
            <a:r>
              <a:rPr lang="en-US" sz="2000" dirty="0" smtClean="0">
                <a:solidFill>
                  <a:srgbClr val="FFFF00"/>
                </a:solidFill>
              </a:rPr>
              <a:t>Use a “digital reporting” program to create a multimedia presentation that is content-rich</a:t>
            </a:r>
          </a:p>
          <a:p>
            <a:pPr lvl="1">
              <a:buClr>
                <a:schemeClr val="bg1"/>
              </a:buClr>
            </a:pPr>
            <a:r>
              <a:rPr lang="en-US" sz="2000" dirty="0" smtClean="0">
                <a:solidFill>
                  <a:srgbClr val="FFFF00"/>
                </a:solidFill>
              </a:rPr>
              <a:t>Use a online digital site, </a:t>
            </a:r>
            <a:r>
              <a:rPr lang="en-US" sz="2000" dirty="0" err="1" smtClean="0">
                <a:solidFill>
                  <a:srgbClr val="FFFF00"/>
                </a:solidFill>
              </a:rPr>
              <a:t>wikispaces</a:t>
            </a:r>
            <a:r>
              <a:rPr lang="en-US" sz="2000" dirty="0" smtClean="0">
                <a:solidFill>
                  <a:srgbClr val="FFFF00"/>
                </a:solidFill>
              </a:rPr>
              <a:t>, to share and collaborate</a:t>
            </a:r>
          </a:p>
          <a:p>
            <a:pPr lvl="1"/>
            <a:endParaRPr lang="en-US" dirty="0" smtClean="0">
              <a:solidFill>
                <a:srgbClr val="FFFF00"/>
              </a:solidFill>
            </a:endParaRPr>
          </a:p>
        </p:txBody>
      </p:sp>
    </p:spTree>
  </p:cSld>
  <p:clrMapOvr>
    <a:masterClrMapping/>
  </p:clrMapOvr>
  <p:transition advClick="0" advTm="10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to="" calcmode="lin" valueType="num">
                                      <p:cBhvr>
                                        <p:cTn id="7" dur="1" fill="hold"/>
                                        <p:tgtEl>
                                          <p:spTgt spid="9219">
                                            <p:txEl>
                                              <p:pRg st="0" end="0"/>
                                            </p:txEl>
                                          </p:spTgt>
                                        </p:tgtEl>
                                        <p:attrNameLst>
                                          <p:attrName/>
                                        </p:attrNameLst>
                                      </p:cBhvr>
                                    </p:anim>
                                  </p:childTnLst>
                                </p:cTn>
                              </p:par>
                            </p:childTnLst>
                          </p:cTn>
                        </p:par>
                        <p:par>
                          <p:cTn id="8" fill="hold">
                            <p:stCondLst>
                              <p:cond delay="0"/>
                            </p:stCondLst>
                            <p:childTnLst>
                              <p:par>
                                <p:cTn id="9" presetID="24" presetClass="entr" presetSubtype="0" fill="hold" grpId="0" nodeType="after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anim to="" calcmode="lin" valueType="num">
                                      <p:cBhvr>
                                        <p:cTn id="11" dur="1" fill="hold"/>
                                        <p:tgtEl>
                                          <p:spTgt spid="9219">
                                            <p:txEl>
                                              <p:pRg st="2" end="2"/>
                                            </p:txEl>
                                          </p:spTgt>
                                        </p:tgtEl>
                                        <p:attrNameLst>
                                          <p:attrName/>
                                        </p:attrNameLst>
                                      </p:cBhvr>
                                    </p:anim>
                                  </p:childTnLst>
                                </p:cTn>
                              </p:par>
                            </p:childTnLst>
                          </p:cTn>
                        </p:par>
                        <p:par>
                          <p:cTn id="12" fill="hold">
                            <p:stCondLst>
                              <p:cond delay="0"/>
                            </p:stCondLst>
                            <p:childTnLst>
                              <p:par>
                                <p:cTn id="13" presetID="24" presetClass="entr" presetSubtype="0" fill="hold" grpId="0" nodeType="afterEffect">
                                  <p:stCondLst>
                                    <p:cond delay="0"/>
                                  </p:stCondLst>
                                  <p:childTnLst>
                                    <p:set>
                                      <p:cBhvr>
                                        <p:cTn id="14" dur="1" fill="hold">
                                          <p:stCondLst>
                                            <p:cond delay="0"/>
                                          </p:stCondLst>
                                        </p:cTn>
                                        <p:tgtEl>
                                          <p:spTgt spid="9219">
                                            <p:txEl>
                                              <p:pRg st="3" end="3"/>
                                            </p:txEl>
                                          </p:spTgt>
                                        </p:tgtEl>
                                        <p:attrNameLst>
                                          <p:attrName>style.visibility</p:attrName>
                                        </p:attrNameLst>
                                      </p:cBhvr>
                                      <p:to>
                                        <p:strVal val="visible"/>
                                      </p:to>
                                    </p:set>
                                    <p:anim to="" calcmode="lin" valueType="num">
                                      <p:cBhvr>
                                        <p:cTn id="15" dur="1" fill="hold"/>
                                        <p:tgtEl>
                                          <p:spTgt spid="9219">
                                            <p:txEl>
                                              <p:pRg st="3" end="3"/>
                                            </p:txEl>
                                          </p:spTgt>
                                        </p:tgtEl>
                                        <p:attrNameLst>
                                          <p:attrName/>
                                        </p:attrNameLst>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anim to="" calcmode="lin" valueType="num">
                                      <p:cBhvr>
                                        <p:cTn id="19" dur="1" fill="hold"/>
                                        <p:tgtEl>
                                          <p:spTgt spid="9219">
                                            <p:txEl>
                                              <p:pRg st="4" end="4"/>
                                            </p:txEl>
                                          </p:spTgt>
                                        </p:tgtEl>
                                        <p:attrNameLst>
                                          <p:attrName/>
                                        </p:attrNameLst>
                                      </p:cBhvr>
                                    </p:anim>
                                  </p:childTnLst>
                                </p:cTn>
                              </p:par>
                            </p:childTnLst>
                          </p:cTn>
                        </p:par>
                        <p:par>
                          <p:cTn id="20" fill="hold">
                            <p:stCondLst>
                              <p:cond delay="0"/>
                            </p:stCondLst>
                            <p:childTnLst>
                              <p:par>
                                <p:cTn id="21" presetID="24" presetClass="entr" presetSubtype="0" fill="hold" grpId="0" nodeType="afterEffect">
                                  <p:stCondLst>
                                    <p:cond delay="0"/>
                                  </p:stCondLst>
                                  <p:childTnLst>
                                    <p:set>
                                      <p:cBhvr>
                                        <p:cTn id="22" dur="1" fill="hold">
                                          <p:stCondLst>
                                            <p:cond delay="0"/>
                                          </p:stCondLst>
                                        </p:cTn>
                                        <p:tgtEl>
                                          <p:spTgt spid="9219">
                                            <p:txEl>
                                              <p:pRg st="5" end="5"/>
                                            </p:txEl>
                                          </p:spTgt>
                                        </p:tgtEl>
                                        <p:attrNameLst>
                                          <p:attrName>style.visibility</p:attrName>
                                        </p:attrNameLst>
                                      </p:cBhvr>
                                      <p:to>
                                        <p:strVal val="visible"/>
                                      </p:to>
                                    </p:set>
                                    <p:anim to="" calcmode="lin" valueType="num">
                                      <p:cBhvr>
                                        <p:cTn id="23" dur="1" fill="hold"/>
                                        <p:tgtEl>
                                          <p:spTgt spid="9219">
                                            <p:txEl>
                                              <p:pRg st="5" end="5"/>
                                            </p:txEl>
                                          </p:spTgt>
                                        </p:tgtEl>
                                        <p:attrNameLst>
                                          <p:attrName/>
                                        </p:attrNameLst>
                                      </p:cBhvr>
                                    </p:anim>
                                  </p:childTnLst>
                                </p:cTn>
                              </p:par>
                            </p:childTnLst>
                          </p:cTn>
                        </p:par>
                        <p:par>
                          <p:cTn id="24" fill="hold">
                            <p:stCondLst>
                              <p:cond delay="0"/>
                            </p:stCondLst>
                            <p:childTnLst>
                              <p:par>
                                <p:cTn id="25" presetID="24" presetClass="entr" presetSubtype="0" fill="hold" grpId="0" nodeType="afterEffect">
                                  <p:stCondLst>
                                    <p:cond delay="0"/>
                                  </p:stCondLst>
                                  <p:childTnLst>
                                    <p:set>
                                      <p:cBhvr>
                                        <p:cTn id="26" dur="1" fill="hold">
                                          <p:stCondLst>
                                            <p:cond delay="0"/>
                                          </p:stCondLst>
                                        </p:cTn>
                                        <p:tgtEl>
                                          <p:spTgt spid="9219">
                                            <p:txEl>
                                              <p:pRg st="7" end="7"/>
                                            </p:txEl>
                                          </p:spTgt>
                                        </p:tgtEl>
                                        <p:attrNameLst>
                                          <p:attrName>style.visibility</p:attrName>
                                        </p:attrNameLst>
                                      </p:cBhvr>
                                      <p:to>
                                        <p:strVal val="visible"/>
                                      </p:to>
                                    </p:set>
                                    <p:anim to="" calcmode="lin" valueType="num">
                                      <p:cBhvr>
                                        <p:cTn id="27" dur="1" fill="hold"/>
                                        <p:tgtEl>
                                          <p:spTgt spid="9219">
                                            <p:txEl>
                                              <p:pRg st="7" end="7"/>
                                            </p:txEl>
                                          </p:spTgt>
                                        </p:tgtEl>
                                        <p:attrNameLst>
                                          <p:attrName/>
                                        </p:attrNameLst>
                                      </p:cBhvr>
                                    </p:anim>
                                  </p:childTnLst>
                                </p:cTn>
                              </p:par>
                            </p:childTnLst>
                          </p:cTn>
                        </p:par>
                        <p:par>
                          <p:cTn id="28" fill="hold">
                            <p:stCondLst>
                              <p:cond delay="0"/>
                            </p:stCondLst>
                            <p:childTnLst>
                              <p:par>
                                <p:cTn id="29" presetID="24" presetClass="entr" presetSubtype="0" fill="hold" grpId="0" nodeType="afterEffect">
                                  <p:stCondLst>
                                    <p:cond delay="0"/>
                                  </p:stCondLst>
                                  <p:childTnLst>
                                    <p:set>
                                      <p:cBhvr>
                                        <p:cTn id="30" dur="1" fill="hold">
                                          <p:stCondLst>
                                            <p:cond delay="0"/>
                                          </p:stCondLst>
                                        </p:cTn>
                                        <p:tgtEl>
                                          <p:spTgt spid="9219">
                                            <p:txEl>
                                              <p:pRg st="8" end="8"/>
                                            </p:txEl>
                                          </p:spTgt>
                                        </p:tgtEl>
                                        <p:attrNameLst>
                                          <p:attrName>style.visibility</p:attrName>
                                        </p:attrNameLst>
                                      </p:cBhvr>
                                      <p:to>
                                        <p:strVal val="visible"/>
                                      </p:to>
                                    </p:set>
                                    <p:anim to="" calcmode="lin" valueType="num">
                                      <p:cBhvr>
                                        <p:cTn id="31" dur="1" fill="hold"/>
                                        <p:tgtEl>
                                          <p:spTgt spid="9219">
                                            <p:txEl>
                                              <p:pRg st="8" end="8"/>
                                            </p:txEl>
                                          </p:spTgt>
                                        </p:tgtEl>
                                        <p:attrNameLst>
                                          <p:attrName/>
                                        </p:attrNameLst>
                                      </p:cBhvr>
                                    </p:anim>
                                  </p:childTnLst>
                                </p:cTn>
                              </p:par>
                            </p:childTnLst>
                          </p:cTn>
                        </p:par>
                        <p:par>
                          <p:cTn id="32" fill="hold">
                            <p:stCondLst>
                              <p:cond delay="0"/>
                            </p:stCondLst>
                            <p:childTnLst>
                              <p:par>
                                <p:cTn id="33" presetID="24" presetClass="entr" presetSubtype="0" fill="hold" grpId="0" nodeType="afterEffect">
                                  <p:stCondLst>
                                    <p:cond delay="0"/>
                                  </p:stCondLst>
                                  <p:childTnLst>
                                    <p:set>
                                      <p:cBhvr>
                                        <p:cTn id="34" dur="1" fill="hold">
                                          <p:stCondLst>
                                            <p:cond delay="0"/>
                                          </p:stCondLst>
                                        </p:cTn>
                                        <p:tgtEl>
                                          <p:spTgt spid="9219">
                                            <p:txEl>
                                              <p:pRg st="9" end="9"/>
                                            </p:txEl>
                                          </p:spTgt>
                                        </p:tgtEl>
                                        <p:attrNameLst>
                                          <p:attrName>style.visibility</p:attrName>
                                        </p:attrNameLst>
                                      </p:cBhvr>
                                      <p:to>
                                        <p:strVal val="visible"/>
                                      </p:to>
                                    </p:set>
                                    <p:anim to="" calcmode="lin" valueType="num">
                                      <p:cBhvr>
                                        <p:cTn id="35" dur="1" fill="hold"/>
                                        <p:tgtEl>
                                          <p:spTgt spid="9219">
                                            <p:txEl>
                                              <p:pRg st="9" end="9"/>
                                            </p:txEl>
                                          </p:spTgt>
                                        </p:tgtEl>
                                        <p:attrNameLst>
                                          <p:attrName/>
                                        </p:attrNameLst>
                                      </p:cBhvr>
                                    </p:anim>
                                  </p:childTnLst>
                                </p:cTn>
                              </p:par>
                            </p:childTnLst>
                          </p:cTn>
                        </p:par>
                        <p:par>
                          <p:cTn id="36" fill="hold">
                            <p:stCondLst>
                              <p:cond delay="0"/>
                            </p:stCondLst>
                            <p:childTnLst>
                              <p:par>
                                <p:cTn id="37" presetID="24" presetClass="entr" presetSubtype="0" fill="hold" grpId="0" nodeType="afterEffect">
                                  <p:stCondLst>
                                    <p:cond delay="0"/>
                                  </p:stCondLst>
                                  <p:childTnLst>
                                    <p:set>
                                      <p:cBhvr>
                                        <p:cTn id="38" dur="1" fill="hold">
                                          <p:stCondLst>
                                            <p:cond delay="0"/>
                                          </p:stCondLst>
                                        </p:cTn>
                                        <p:tgtEl>
                                          <p:spTgt spid="9219">
                                            <p:txEl>
                                              <p:pRg st="10" end="10"/>
                                            </p:txEl>
                                          </p:spTgt>
                                        </p:tgtEl>
                                        <p:attrNameLst>
                                          <p:attrName>style.visibility</p:attrName>
                                        </p:attrNameLst>
                                      </p:cBhvr>
                                      <p:to>
                                        <p:strVal val="visible"/>
                                      </p:to>
                                    </p:set>
                                    <p:anim to="" calcmode="lin" valueType="num">
                                      <p:cBhvr>
                                        <p:cTn id="39" dur="1" fill="hold"/>
                                        <p:tgtEl>
                                          <p:spTgt spid="9219">
                                            <p:txEl>
                                              <p:pRg st="10" end="10"/>
                                            </p:txEl>
                                          </p:spTgt>
                                        </p:tgtEl>
                                        <p:attrNameLst>
                                          <p:attrName/>
                                        </p:attrNameLst>
                                      </p:cBhvr>
                                    </p:anim>
                                  </p:childTnLst>
                                </p:cTn>
                              </p:par>
                            </p:childTnLst>
                          </p:cTn>
                        </p:par>
                        <p:par>
                          <p:cTn id="40" fill="hold">
                            <p:stCondLst>
                              <p:cond delay="0"/>
                            </p:stCondLst>
                            <p:childTnLst>
                              <p:par>
                                <p:cTn id="41" presetID="24" presetClass="entr" presetSubtype="0" fill="hold" grpId="0" nodeType="afterEffect">
                                  <p:stCondLst>
                                    <p:cond delay="0"/>
                                  </p:stCondLst>
                                  <p:childTnLst>
                                    <p:set>
                                      <p:cBhvr>
                                        <p:cTn id="42" dur="1" fill="hold">
                                          <p:stCondLst>
                                            <p:cond delay="0"/>
                                          </p:stCondLst>
                                        </p:cTn>
                                        <p:tgtEl>
                                          <p:spTgt spid="9219">
                                            <p:txEl>
                                              <p:pRg st="11" end="11"/>
                                            </p:txEl>
                                          </p:spTgt>
                                        </p:tgtEl>
                                        <p:attrNameLst>
                                          <p:attrName>style.visibility</p:attrName>
                                        </p:attrNameLst>
                                      </p:cBhvr>
                                      <p:to>
                                        <p:strVal val="visible"/>
                                      </p:to>
                                    </p:set>
                                    <p:anim to="" calcmode="lin" valueType="num">
                                      <p:cBhvr>
                                        <p:cTn id="43" dur="1" fill="hold"/>
                                        <p:tgtEl>
                                          <p:spTgt spid="9219">
                                            <p:txEl>
                                              <p:pRg st="11" end="1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1398</TotalTime>
  <Words>542</Words>
  <Application>Microsoft Office PowerPoint</Application>
  <PresentationFormat>On-screen Show (4:3)</PresentationFormat>
  <Paragraphs>83</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Apex</vt:lpstr>
      <vt:lpstr>Microsoft Office Word Document</vt:lpstr>
      <vt:lpstr>Disaster</vt:lpstr>
      <vt:lpstr>Unit Summary</vt:lpstr>
      <vt:lpstr>Curriculum-Framing Questions</vt:lpstr>
      <vt:lpstr>Curriculum Framing Questions</vt:lpstr>
      <vt:lpstr>Disaster Project</vt:lpstr>
      <vt:lpstr>Gauging Student Needs Assessment</vt:lpstr>
      <vt:lpstr>Gauging Student Needs Assessment</vt:lpstr>
      <vt:lpstr>My Goals for the Course</vt:lpstr>
      <vt:lpstr>Goals for My Students </vt:lpstr>
      <vt:lpstr>Request for Feedback</vt:lpstr>
      <vt:lpstr>Works Cited</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possible to conquer the impossible?</dc:title>
  <dc:creator>cbaker1X</dc:creator>
  <cp:lastModifiedBy>TGEORGE</cp:lastModifiedBy>
  <cp:revision>37</cp:revision>
  <dcterms:created xsi:type="dcterms:W3CDTF">2006-09-14T16:17:37Z</dcterms:created>
  <dcterms:modified xsi:type="dcterms:W3CDTF">2010-06-24T18:54:39Z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oject Phase">
    <vt:lpwstr>Module 2</vt:lpwstr>
  </property>
</Properties>
</file>